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Lst>
  <p:sldSz cy="6858000" cx="12192000"/>
  <p:notesSz cx="6858000" cy="9144000"/>
  <p:embeddedFontLst>
    <p:embeddedFont>
      <p:font typeface="Play"/>
      <p:regular r:id="rId45"/>
      <p:bold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slide" Target="slides/slide38.xml"/><Relationship Id="rId41" Type="http://schemas.openxmlformats.org/officeDocument/2006/relationships/slide" Target="slides/slide37.xml"/><Relationship Id="rId22" Type="http://schemas.openxmlformats.org/officeDocument/2006/relationships/slide" Target="slides/slide18.xml"/><Relationship Id="rId44" Type="http://schemas.openxmlformats.org/officeDocument/2006/relationships/slide" Target="slides/slide40.xml"/><Relationship Id="rId21" Type="http://schemas.openxmlformats.org/officeDocument/2006/relationships/slide" Target="slides/slide17.xml"/><Relationship Id="rId43" Type="http://schemas.openxmlformats.org/officeDocument/2006/relationships/slide" Target="slides/slide39.xml"/><Relationship Id="rId24" Type="http://schemas.openxmlformats.org/officeDocument/2006/relationships/slide" Target="slides/slide20.xml"/><Relationship Id="rId46" Type="http://schemas.openxmlformats.org/officeDocument/2006/relationships/font" Target="fonts/Play-bold.fntdata"/><Relationship Id="rId23" Type="http://schemas.openxmlformats.org/officeDocument/2006/relationships/slide" Target="slides/slide19.xml"/><Relationship Id="rId45" Type="http://schemas.openxmlformats.org/officeDocument/2006/relationships/font" Target="fonts/Play-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Birmingham,. 1963</a:t>
            </a:r>
            <a:endParaRPr/>
          </a:p>
        </p:txBody>
      </p:sp>
      <p:sp>
        <p:nvSpPr>
          <p:cNvPr id="304" name="Google Shape;304;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www.newsweek.com/full-list-of-democrats-voting-to-condemn-socialism-as-mamdani-comes-to-town-11088383"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5.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7.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4.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3"/>
          <p:cNvSpPr txBox="1"/>
          <p:nvPr>
            <p:ph type="ctrTitle"/>
          </p:nvPr>
        </p:nvSpPr>
        <p:spPr>
          <a:xfrm>
            <a:off x="1524000" y="160638"/>
            <a:ext cx="9144000" cy="3349325"/>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Play"/>
              <a:buNone/>
            </a:pPr>
            <a:r>
              <a:rPr lang="en-US">
                <a:solidFill>
                  <a:srgbClr val="C00000"/>
                </a:solidFill>
              </a:rPr>
              <a:t>Roots of Anti-Fascist, Anti-Racist, Labor Support Organizing in the 1930s and 1940s</a:t>
            </a:r>
            <a:endParaRPr/>
          </a:p>
        </p:txBody>
      </p:sp>
      <p:sp>
        <p:nvSpPr>
          <p:cNvPr id="89" name="Google Shape;89;p13"/>
          <p:cNvSpPr txBox="1"/>
          <p:nvPr>
            <p:ph idx="1" type="subTitle"/>
          </p:nvPr>
        </p:nvSpPr>
        <p:spPr>
          <a:xfrm>
            <a:off x="1524000" y="5165124"/>
            <a:ext cx="9144000" cy="741406"/>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t>Mike Goldfield</a:t>
            </a:r>
            <a:endParaRPr/>
          </a:p>
        </p:txBody>
      </p:sp>
      <p:pic>
        <p:nvPicPr>
          <p:cNvPr id="90" name="Google Shape;90;p13"/>
          <p:cNvPicPr preferRelativeResize="0"/>
          <p:nvPr/>
        </p:nvPicPr>
        <p:blipFill rotWithShape="1">
          <a:blip r:embed="rId3">
            <a:alphaModFix amt="40000"/>
          </a:blip>
          <a:srcRect b="0" l="0" r="0" t="15730"/>
          <a:stretch/>
        </p:blipFill>
        <p:spPr>
          <a:xfrm>
            <a:off x="-212445" y="6697361"/>
            <a:ext cx="12191999" cy="56387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4400"/>
              <a:buFont typeface="Play"/>
              <a:buNone/>
            </a:pPr>
            <a:r>
              <a:rPr lang="en-US">
                <a:solidFill>
                  <a:srgbClr val="C00000"/>
                </a:solidFill>
              </a:rPr>
              <a:t>Rallies in Support of Spain with 10s of Thousands of Demonstrators</a:t>
            </a:r>
            <a:endParaRPr/>
          </a:p>
        </p:txBody>
      </p:sp>
      <p:pic>
        <p:nvPicPr>
          <p:cNvPr id="145" name="Google Shape;145;p22"/>
          <p:cNvPicPr preferRelativeResize="0"/>
          <p:nvPr>
            <p:ph idx="1" type="body"/>
          </p:nvPr>
        </p:nvPicPr>
        <p:blipFill rotWithShape="1">
          <a:blip r:embed="rId3">
            <a:alphaModFix/>
          </a:blip>
          <a:srcRect b="0" l="0" r="0" t="0"/>
          <a:stretch/>
        </p:blipFill>
        <p:spPr>
          <a:xfrm>
            <a:off x="2228144" y="1825625"/>
            <a:ext cx="7735712" cy="43513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3"/>
          <p:cNvSpPr txBox="1"/>
          <p:nvPr>
            <p:ph type="title"/>
          </p:nvPr>
        </p:nvSpPr>
        <p:spPr>
          <a:xfrm>
            <a:off x="838200" y="365125"/>
            <a:ext cx="10515600" cy="435133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Play"/>
              <a:buNone/>
            </a:pPr>
            <a:r>
              <a:rPr lang="en-US"/>
              <a:t>Parallel Development of Labor Movement</a:t>
            </a:r>
            <a:endParaRPr/>
          </a:p>
        </p:txBody>
      </p:sp>
      <p:sp>
        <p:nvSpPr>
          <p:cNvPr id="151" name="Google Shape;151;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4"/>
          <p:cNvSpPr txBox="1"/>
          <p:nvPr>
            <p:ph type="title"/>
          </p:nvPr>
        </p:nvSpPr>
        <p:spPr>
          <a:xfrm>
            <a:off x="2254140" y="-125697"/>
            <a:ext cx="7729728" cy="118872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050"/>
              </a:buClr>
              <a:buSzPts val="4400"/>
              <a:buFont typeface="Play"/>
              <a:buNone/>
            </a:pPr>
            <a:r>
              <a:rPr lang="en-US">
                <a:solidFill>
                  <a:srgbClr val="00B050"/>
                </a:solidFill>
              </a:rPr>
              <a:t>Gastonia, NC 1929</a:t>
            </a:r>
            <a:endParaRPr/>
          </a:p>
        </p:txBody>
      </p:sp>
      <p:pic>
        <p:nvPicPr>
          <p:cNvPr id="157" name="Google Shape;157;p24"/>
          <p:cNvPicPr preferRelativeResize="0"/>
          <p:nvPr>
            <p:ph idx="1" type="body"/>
          </p:nvPr>
        </p:nvPicPr>
        <p:blipFill rotWithShape="1">
          <a:blip r:embed="rId3">
            <a:alphaModFix/>
          </a:blip>
          <a:srcRect b="0" l="0" r="0" t="0"/>
          <a:stretch/>
        </p:blipFill>
        <p:spPr>
          <a:xfrm>
            <a:off x="1836697" y="1241425"/>
            <a:ext cx="8542418" cy="56165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Play"/>
              <a:buNone/>
            </a:pPr>
            <a:r>
              <a:rPr lang="en-US"/>
              <a:t>Toledo Auto lite, 1934</a:t>
            </a:r>
            <a:endParaRPr/>
          </a:p>
        </p:txBody>
      </p:sp>
      <p:pic>
        <p:nvPicPr>
          <p:cNvPr id="163" name="Google Shape;163;p25"/>
          <p:cNvPicPr preferRelativeResize="0"/>
          <p:nvPr>
            <p:ph idx="1" type="body"/>
          </p:nvPr>
        </p:nvPicPr>
        <p:blipFill rotWithShape="1">
          <a:blip r:embed="rId3">
            <a:alphaModFix/>
          </a:blip>
          <a:srcRect b="0" l="0" r="0" t="0"/>
          <a:stretch/>
        </p:blipFill>
        <p:spPr>
          <a:xfrm>
            <a:off x="2063750" y="1912144"/>
            <a:ext cx="8064500" cy="41783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Play"/>
              <a:buNone/>
            </a:pPr>
            <a:r>
              <a:rPr lang="en-US"/>
              <a:t>Sojourner Truth Homes, Detroit,1942</a:t>
            </a:r>
            <a:endParaRPr/>
          </a:p>
        </p:txBody>
      </p:sp>
      <p:pic>
        <p:nvPicPr>
          <p:cNvPr id="169" name="Google Shape;169;p26"/>
          <p:cNvPicPr preferRelativeResize="0"/>
          <p:nvPr>
            <p:ph idx="1" type="body"/>
          </p:nvPr>
        </p:nvPicPr>
        <p:blipFill rotWithShape="1">
          <a:blip r:embed="rId3">
            <a:alphaModFix/>
          </a:blip>
          <a:srcRect b="0" l="0" r="0" t="0"/>
          <a:stretch/>
        </p:blipFill>
        <p:spPr>
          <a:xfrm>
            <a:off x="6070600" y="3982244"/>
            <a:ext cx="50800" cy="381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3" name="Shape 173"/>
        <p:cNvGrpSpPr/>
        <p:nvPr/>
      </p:nvGrpSpPr>
      <p:grpSpPr>
        <a:xfrm>
          <a:off x="0" y="0"/>
          <a:ext cx="0" cy="0"/>
          <a:chOff x="0" y="0"/>
          <a:chExt cx="0" cy="0"/>
        </a:xfrm>
      </p:grpSpPr>
      <p:sp>
        <p:nvSpPr>
          <p:cNvPr id="174" name="Google Shape;174;p27"/>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75" name="Google Shape;175;p27"/>
          <p:cNvPicPr preferRelativeResize="0"/>
          <p:nvPr>
            <p:ph idx="1" type="body"/>
          </p:nvPr>
        </p:nvPicPr>
        <p:blipFill rotWithShape="1">
          <a:blip r:embed="rId3">
            <a:alphaModFix/>
          </a:blip>
          <a:srcRect b="11434" l="0" r="0" t="18486"/>
          <a:stretch/>
        </p:blipFill>
        <p:spPr>
          <a:xfrm>
            <a:off x="177133" y="804471"/>
            <a:ext cx="12191980" cy="685671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81" name="Google Shape;181;p28"/>
          <p:cNvPicPr preferRelativeResize="0"/>
          <p:nvPr>
            <p:ph idx="1" type="body"/>
          </p:nvPr>
        </p:nvPicPr>
        <p:blipFill rotWithShape="1">
          <a:blip r:embed="rId3">
            <a:alphaModFix/>
          </a:blip>
          <a:srcRect b="0" l="0" r="0" t="0"/>
          <a:stretch/>
        </p:blipFill>
        <p:spPr>
          <a:xfrm>
            <a:off x="2458995" y="1865869"/>
            <a:ext cx="7871253" cy="444843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87" name="Google Shape;187;p29"/>
          <p:cNvPicPr preferRelativeResize="0"/>
          <p:nvPr>
            <p:ph idx="1" type="body"/>
          </p:nvPr>
        </p:nvPicPr>
        <p:blipFill rotWithShape="1">
          <a:blip r:embed="rId3">
            <a:alphaModFix/>
          </a:blip>
          <a:srcRect b="0" l="0" r="0" t="0"/>
          <a:stretch/>
        </p:blipFill>
        <p:spPr>
          <a:xfrm>
            <a:off x="3920331" y="1825625"/>
            <a:ext cx="4351338" cy="435133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Play"/>
              <a:buNone/>
            </a:pPr>
            <a:r>
              <a:rPr lang="en-US"/>
              <a:t>September 3, 1949, Guards</a:t>
            </a:r>
            <a:endParaRPr/>
          </a:p>
        </p:txBody>
      </p:sp>
      <p:pic>
        <p:nvPicPr>
          <p:cNvPr id="193" name="Google Shape;193;p30"/>
          <p:cNvPicPr preferRelativeResize="0"/>
          <p:nvPr>
            <p:ph idx="1" type="body"/>
          </p:nvPr>
        </p:nvPicPr>
        <p:blipFill rotWithShape="1">
          <a:blip r:embed="rId3">
            <a:alphaModFix/>
          </a:blip>
          <a:srcRect b="0" l="0" r="0" t="0"/>
          <a:stretch/>
        </p:blipFill>
        <p:spPr>
          <a:xfrm>
            <a:off x="3195530" y="1825625"/>
            <a:ext cx="5800940" cy="435133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99" name="Google Shape;199;p31"/>
          <p:cNvPicPr preferRelativeResize="0"/>
          <p:nvPr>
            <p:ph idx="1" type="body"/>
          </p:nvPr>
        </p:nvPicPr>
        <p:blipFill rotWithShape="1">
          <a:blip r:embed="rId3">
            <a:alphaModFix/>
          </a:blip>
          <a:srcRect b="0" l="0" r="0" t="0"/>
          <a:stretch/>
        </p:blipFill>
        <p:spPr>
          <a:xfrm>
            <a:off x="3248266" y="1825625"/>
            <a:ext cx="5695468" cy="435133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4400"/>
              <a:buFont typeface="Play"/>
              <a:buNone/>
            </a:pPr>
            <a:r>
              <a:rPr lang="en-US">
                <a:solidFill>
                  <a:srgbClr val="C00000"/>
                </a:solidFill>
              </a:rPr>
              <a:t>My Background, a bit</a:t>
            </a:r>
            <a:endParaRPr/>
          </a:p>
        </p:txBody>
      </p:sp>
      <p:sp>
        <p:nvSpPr>
          <p:cNvPr id="96" name="Google Shape;96;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4400"/>
              <a:buFont typeface="Play"/>
              <a:buNone/>
            </a:pPr>
            <a:r>
              <a:rPr lang="en-US">
                <a:solidFill>
                  <a:srgbClr val="C00000"/>
                </a:solidFill>
              </a:rPr>
              <a:t>The Rapp-Coudert Committee</a:t>
            </a:r>
            <a:endParaRPr/>
          </a:p>
        </p:txBody>
      </p:sp>
      <p:sp>
        <p:nvSpPr>
          <p:cNvPr id="205" name="Google Shape;205;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The committee operated from 1940 to 1942 and investigated alleged Communist influence at New York public colleges, especially CCNY. More than 500 faculty, staff, and students were subpoenaed. </a:t>
            </a:r>
            <a:endParaRPr/>
          </a:p>
          <a:p>
            <a:pPr indent="-228600" lvl="0" marL="228600" rtl="0" algn="l">
              <a:lnSpc>
                <a:spcPct val="90000"/>
              </a:lnSpc>
              <a:spcBef>
                <a:spcPts val="1000"/>
              </a:spcBef>
              <a:spcAft>
                <a:spcPts val="0"/>
              </a:spcAft>
              <a:buClr>
                <a:schemeClr val="dk1"/>
              </a:buClr>
              <a:buSzPts val="2800"/>
              <a:buChar char="•"/>
            </a:pPr>
            <a:r>
              <a:rPr lang="en-US"/>
              <a:t>The Rapp-Coudert investigations marked the beginning of the transition from the anti-fascist Popular Front era of the 1930s to the anti-communist repression that culminated in McCarthyism.</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Among those fired were the labor historian Philip Foner.</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type="title"/>
          </p:nvPr>
        </p:nvSpPr>
        <p:spPr>
          <a:xfrm>
            <a:off x="2231136" y="129396"/>
            <a:ext cx="7729728" cy="1130061"/>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Play"/>
              <a:buNone/>
            </a:pPr>
            <a:r>
              <a:rPr lang="en-US"/>
              <a:t>Free Pass to Horrors of Capitalism by Democrats</a:t>
            </a:r>
            <a:endParaRPr/>
          </a:p>
        </p:txBody>
      </p:sp>
      <p:sp>
        <p:nvSpPr>
          <p:cNvPr id="211" name="Google Shape;211;p33"/>
          <p:cNvSpPr txBox="1"/>
          <p:nvPr>
            <p:ph idx="1" type="body"/>
          </p:nvPr>
        </p:nvSpPr>
        <p:spPr>
          <a:xfrm>
            <a:off x="2231136" y="1449238"/>
            <a:ext cx="7729728" cy="5279366"/>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90000"/>
              </a:lnSpc>
              <a:spcBef>
                <a:spcPts val="0"/>
              </a:spcBef>
              <a:spcAft>
                <a:spcPts val="0"/>
              </a:spcAft>
              <a:buClr>
                <a:schemeClr val="dk1"/>
              </a:buClr>
              <a:buSzPct val="100000"/>
              <a:buChar char="•"/>
            </a:pPr>
            <a:r>
              <a:rPr lang="en-US"/>
              <a:t>the despicable condemnation of “the horrors of socialism,” by the U.S. House of Representatives, November 21, H.Con.Res. 58 — “Denouncing the horrors of socialism.”</a:t>
            </a:r>
            <a:endParaRPr/>
          </a:p>
          <a:p>
            <a:pPr indent="-228600" lvl="0" marL="228600" rtl="0" algn="l">
              <a:lnSpc>
                <a:spcPct val="90000"/>
              </a:lnSpc>
              <a:spcBef>
                <a:spcPts val="1000"/>
              </a:spcBef>
              <a:spcAft>
                <a:spcPts val="0"/>
              </a:spcAft>
              <a:buClr>
                <a:schemeClr val="dk1"/>
              </a:buClr>
              <a:buSzPct val="100000"/>
              <a:buChar char="•"/>
            </a:pPr>
            <a:r>
              <a:rPr lang="en-US"/>
              <a:t>“Full List of Democrats Voting to Condemn Socialism as Mamdani Comes to Town.” </a:t>
            </a:r>
            <a:r>
              <a:rPr i="1" lang="en-US"/>
              <a:t>Newsweek</a:t>
            </a:r>
            <a:r>
              <a:rPr lang="en-US"/>
              <a:t>, 21 Nov. 2025, </a:t>
            </a:r>
            <a:r>
              <a:rPr lang="en-US" u="sng">
                <a:solidFill>
                  <a:schemeClr val="hlink"/>
                </a:solidFill>
                <a:hlinkClick r:id="rId3"/>
              </a:rPr>
              <a:t>https://www.newsweek.com/full-list-of-democrats-voting-to-condemn-socialism-as-mamdani-comes-to-town-11088383</a:t>
            </a:r>
            <a:r>
              <a:rPr lang="en-US"/>
              <a:t>; This vote, especially by the 86 Democrats who supported it, including Hashim Jeffries, the Democratic Party House leader, certainly fits under the category of how shameless can one get.  Such resolutions and claims have always been used functionally by reactionaries, especially in the U.S., to target, denounce, isolate, imprison, and murder those on the left, and even, those not so far left, like many of the Democrats who voted for the resolution.</a:t>
            </a:r>
            <a:endParaRPr/>
          </a:p>
          <a:p>
            <a:pPr indent="-228600" lvl="0" marL="228600" rtl="0" algn="l">
              <a:lnSpc>
                <a:spcPct val="90000"/>
              </a:lnSpc>
              <a:spcBef>
                <a:spcPts val="1000"/>
              </a:spcBef>
              <a:spcAft>
                <a:spcPts val="0"/>
              </a:spcAft>
              <a:buClr>
                <a:schemeClr val="dk1"/>
              </a:buClr>
              <a:buSzPct val="100000"/>
              <a:buChar char="•"/>
            </a:pPr>
            <a:br>
              <a:rPr lang="en-US"/>
            </a:b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No Mention of the Horrors of Capitalism</a:t>
            </a:r>
            <a:endParaRPr/>
          </a:p>
        </p:txBody>
      </p:sp>
      <p:sp>
        <p:nvSpPr>
          <p:cNvPr id="217" name="Google Shape;217;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30-50 Millions died of famine caused by British Imperialists in India</a:t>
            </a:r>
            <a:endParaRPr/>
          </a:p>
          <a:p>
            <a:pPr indent="-228600" lvl="0" marL="228600" rtl="0" algn="l">
              <a:lnSpc>
                <a:spcPct val="90000"/>
              </a:lnSpc>
              <a:spcBef>
                <a:spcPts val="1000"/>
              </a:spcBef>
              <a:spcAft>
                <a:spcPts val="0"/>
              </a:spcAft>
              <a:buClr>
                <a:schemeClr val="dk1"/>
              </a:buClr>
              <a:buSzPts val="2800"/>
              <a:buChar char="•"/>
            </a:pPr>
            <a:r>
              <a:rPr lang="en-US"/>
              <a:t>20</a:t>
            </a:r>
            <a:r>
              <a:rPr baseline="30000" lang="en-US"/>
              <a:t>th</a:t>
            </a:r>
            <a:r>
              <a:rPr lang="en-US"/>
              <a:t> century slaughter of 10+ million killed by Belgium in Congo</a:t>
            </a:r>
            <a:endParaRPr/>
          </a:p>
          <a:p>
            <a:pPr indent="-228600" lvl="0" marL="228600" rtl="0" algn="l">
              <a:lnSpc>
                <a:spcPct val="90000"/>
              </a:lnSpc>
              <a:spcBef>
                <a:spcPts val="1000"/>
              </a:spcBef>
              <a:spcAft>
                <a:spcPts val="0"/>
              </a:spcAft>
              <a:buClr>
                <a:schemeClr val="dk1"/>
              </a:buClr>
              <a:buSzPts val="2800"/>
              <a:buChar char="•"/>
            </a:pPr>
            <a:r>
              <a:rPr lang="en-US"/>
              <a:t>10s of millions of indigenous killed in Americas by colonial powers</a:t>
            </a:r>
            <a:endParaRPr/>
          </a:p>
          <a:p>
            <a:pPr indent="-228600" lvl="0" marL="228600" rtl="0" algn="l">
              <a:lnSpc>
                <a:spcPct val="90000"/>
              </a:lnSpc>
              <a:spcBef>
                <a:spcPts val="1000"/>
              </a:spcBef>
              <a:spcAft>
                <a:spcPts val="0"/>
              </a:spcAft>
              <a:buClr>
                <a:schemeClr val="dk1"/>
              </a:buClr>
              <a:buSzPts val="2800"/>
              <a:buChar char="•"/>
            </a:pPr>
            <a:r>
              <a:rPr lang="en-US"/>
              <a:t>Millions kidnapped from Africa by slave traders</a:t>
            </a:r>
            <a:endParaRPr/>
          </a:p>
          <a:p>
            <a:pPr indent="-228600" lvl="0" marL="228600" rtl="0" algn="l">
              <a:lnSpc>
                <a:spcPct val="90000"/>
              </a:lnSpc>
              <a:spcBef>
                <a:spcPts val="1000"/>
              </a:spcBef>
              <a:spcAft>
                <a:spcPts val="0"/>
              </a:spcAft>
              <a:buClr>
                <a:schemeClr val="dk1"/>
              </a:buClr>
              <a:buSzPts val="2800"/>
              <a:buChar char="•"/>
            </a:pPr>
            <a:r>
              <a:rPr lang="en-US"/>
              <a:t>10 million killed by Nazi Germany in death camps</a:t>
            </a:r>
            <a:endParaRPr/>
          </a:p>
          <a:p>
            <a:pPr indent="-228600" lvl="0" marL="228600" rtl="0" algn="l">
              <a:lnSpc>
                <a:spcPct val="90000"/>
              </a:lnSpc>
              <a:spcBef>
                <a:spcPts val="1000"/>
              </a:spcBef>
              <a:spcAft>
                <a:spcPts val="0"/>
              </a:spcAft>
              <a:buClr>
                <a:schemeClr val="dk1"/>
              </a:buClr>
              <a:buSzPts val="2800"/>
              <a:buChar char="•"/>
            </a:pPr>
            <a:r>
              <a:rPr lang="en-US"/>
              <a:t>- millions napalmed by U.S. in Vietnam</a:t>
            </a:r>
            <a:endParaRPr/>
          </a:p>
          <a:p>
            <a:pPr indent="-228600" lvl="0" marL="228600" rtl="0" algn="l">
              <a:lnSpc>
                <a:spcPct val="90000"/>
              </a:lnSpc>
              <a:spcBef>
                <a:spcPts val="1000"/>
              </a:spcBef>
              <a:spcAft>
                <a:spcPts val="0"/>
              </a:spcAft>
              <a:buClr>
                <a:schemeClr val="dk1"/>
              </a:buClr>
              <a:buSzPts val="2800"/>
              <a:buChar char="•"/>
            </a:pPr>
            <a:r>
              <a:rPr lang="en-US"/>
              <a:t>List goes on</a:t>
            </a:r>
            <a:endParaRPr/>
          </a:p>
          <a:p>
            <a:pPr indent="0" lvl="0" marL="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5"/>
          <p:cNvSpPr txBox="1"/>
          <p:nvPr>
            <p:ph type="title"/>
          </p:nvPr>
        </p:nvSpPr>
        <p:spPr>
          <a:xfrm>
            <a:off x="2305898" y="-3192"/>
            <a:ext cx="7729728" cy="118872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Chattanooga, TN</a:t>
            </a:r>
            <a:endParaRPr/>
          </a:p>
        </p:txBody>
      </p:sp>
      <p:pic>
        <p:nvPicPr>
          <p:cNvPr descr="The power of cross-union solidarity - Emergency Workplace Organizing Committee" id="223" name="Google Shape;223;p35"/>
          <p:cNvPicPr preferRelativeResize="0"/>
          <p:nvPr>
            <p:ph idx="1" type="body"/>
          </p:nvPr>
        </p:nvPicPr>
        <p:blipFill rotWithShape="1">
          <a:blip r:embed="rId3">
            <a:alphaModFix/>
          </a:blip>
          <a:srcRect b="0" l="0" r="0" t="0"/>
          <a:stretch/>
        </p:blipFill>
        <p:spPr>
          <a:xfrm>
            <a:off x="1449239" y="1363663"/>
            <a:ext cx="9954882" cy="549433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6"/>
          <p:cNvSpPr txBox="1"/>
          <p:nvPr>
            <p:ph type="title"/>
          </p:nvPr>
        </p:nvSpPr>
        <p:spPr>
          <a:xfrm>
            <a:off x="2386411" y="-125697"/>
            <a:ext cx="7729728" cy="118872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050"/>
              </a:buClr>
              <a:buSzPts val="4400"/>
              <a:buFont typeface="Play"/>
              <a:buNone/>
            </a:pPr>
            <a:r>
              <a:rPr lang="en-US">
                <a:solidFill>
                  <a:srgbClr val="00B050"/>
                </a:solidFill>
              </a:rPr>
              <a:t>UAW Victory, 2024, 73% of Vote</a:t>
            </a:r>
            <a:endParaRPr/>
          </a:p>
        </p:txBody>
      </p:sp>
      <p:pic>
        <p:nvPicPr>
          <p:cNvPr descr="Volkswagen Workers At Chattanooga Hold Unionization Vote" id="229" name="Google Shape;229;p36"/>
          <p:cNvPicPr preferRelativeResize="0"/>
          <p:nvPr>
            <p:ph idx="1" type="body"/>
          </p:nvPr>
        </p:nvPicPr>
        <p:blipFill rotWithShape="1">
          <a:blip r:embed="rId3">
            <a:alphaModFix/>
          </a:blip>
          <a:srcRect b="0" l="0" r="0" t="0"/>
          <a:stretch/>
        </p:blipFill>
        <p:spPr>
          <a:xfrm>
            <a:off x="1649168" y="1190625"/>
            <a:ext cx="8503138" cy="56673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7"/>
          <p:cNvSpPr txBox="1"/>
          <p:nvPr>
            <p:ph type="title"/>
          </p:nvPr>
        </p:nvSpPr>
        <p:spPr>
          <a:xfrm>
            <a:off x="2231136" y="-1"/>
            <a:ext cx="7729728" cy="134572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May Day, 2026, Charlotte, NC</a:t>
            </a:r>
            <a:endParaRPr/>
          </a:p>
        </p:txBody>
      </p:sp>
      <p:pic>
        <p:nvPicPr>
          <p:cNvPr descr="Friday, May 1 education rally in Raleigh, N.C." id="235" name="Google Shape;235;p37"/>
          <p:cNvPicPr preferRelativeResize="0"/>
          <p:nvPr>
            <p:ph idx="1" type="body"/>
          </p:nvPr>
        </p:nvPicPr>
        <p:blipFill rotWithShape="1">
          <a:blip r:embed="rId3">
            <a:alphaModFix/>
          </a:blip>
          <a:srcRect b="0" l="0" r="0" t="0"/>
          <a:stretch/>
        </p:blipFill>
        <p:spPr>
          <a:xfrm>
            <a:off x="1069676" y="1345721"/>
            <a:ext cx="10075652" cy="519310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8"/>
          <p:cNvSpPr txBox="1"/>
          <p:nvPr>
            <p:ph type="title"/>
          </p:nvPr>
        </p:nvSpPr>
        <p:spPr>
          <a:xfrm>
            <a:off x="2351906" y="15786"/>
            <a:ext cx="7729728" cy="118872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May Day, 2026, Raleigh, NC</a:t>
            </a:r>
            <a:endParaRPr/>
          </a:p>
        </p:txBody>
      </p:sp>
      <p:sp>
        <p:nvSpPr>
          <p:cNvPr id="241" name="Google Shape;241;p38"/>
          <p:cNvSpPr txBox="1"/>
          <p:nvPr>
            <p:ph idx="1" type="body"/>
          </p:nvPr>
        </p:nvSpPr>
        <p:spPr>
          <a:xfrm>
            <a:off x="2351906" y="1413093"/>
            <a:ext cx="7729728" cy="3101983"/>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descr="NC teachers in Raleigh for May Day protest on salaries ..." id="242" name="Google Shape;242;p38"/>
          <p:cNvPicPr preferRelativeResize="0"/>
          <p:nvPr/>
        </p:nvPicPr>
        <p:blipFill rotWithShape="1">
          <a:blip r:embed="rId3">
            <a:alphaModFix/>
          </a:blip>
          <a:srcRect b="0" l="0" r="0" t="0"/>
          <a:stretch/>
        </p:blipFill>
        <p:spPr>
          <a:xfrm>
            <a:off x="1897811" y="1383101"/>
            <a:ext cx="8183823" cy="545911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9"/>
          <p:cNvSpPr txBox="1"/>
          <p:nvPr>
            <p:ph type="title"/>
          </p:nvPr>
        </p:nvSpPr>
        <p:spPr>
          <a:xfrm>
            <a:off x="838200" y="365125"/>
            <a:ext cx="10515600" cy="611059"/>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Play"/>
              <a:buNone/>
            </a:pPr>
            <a:r>
              <a:rPr lang="en-US"/>
              <a:t>Narional Domestic Workers Alliance Georgia</a:t>
            </a:r>
            <a:endParaRPr/>
          </a:p>
        </p:txBody>
      </p:sp>
      <p:sp>
        <p:nvSpPr>
          <p:cNvPr id="248" name="Google Shape;248;p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descr="This May Day—International Workers' Day—we honor workers ..." id="249" name="Google Shape;249;p39"/>
          <p:cNvPicPr preferRelativeResize="0"/>
          <p:nvPr/>
        </p:nvPicPr>
        <p:blipFill rotWithShape="1">
          <a:blip r:embed="rId3">
            <a:alphaModFix/>
          </a:blip>
          <a:srcRect b="0" l="0" r="0" t="0"/>
          <a:stretch/>
        </p:blipFill>
        <p:spPr>
          <a:xfrm>
            <a:off x="1301578" y="901756"/>
            <a:ext cx="9588844" cy="647723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0"/>
          <p:cNvSpPr txBox="1"/>
          <p:nvPr>
            <p:ph type="title"/>
          </p:nvPr>
        </p:nvSpPr>
        <p:spPr>
          <a:xfrm>
            <a:off x="838200" y="365125"/>
            <a:ext cx="10515600" cy="70991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Play"/>
              <a:buNone/>
            </a:pPr>
            <a:r>
              <a:rPr lang="en-US"/>
              <a:t>National Domestic Workers</a:t>
            </a:r>
            <a:endParaRPr/>
          </a:p>
        </p:txBody>
      </p:sp>
      <p:sp>
        <p:nvSpPr>
          <p:cNvPr id="255" name="Google Shape;255;p4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descr="This May Day—International Workers' Day—we honor workers ..." id="256" name="Google Shape;256;p40"/>
          <p:cNvPicPr preferRelativeResize="0"/>
          <p:nvPr/>
        </p:nvPicPr>
        <p:blipFill rotWithShape="1">
          <a:blip r:embed="rId3">
            <a:alphaModFix/>
          </a:blip>
          <a:srcRect b="0" l="0" r="0" t="0"/>
          <a:stretch/>
        </p:blipFill>
        <p:spPr>
          <a:xfrm>
            <a:off x="754912" y="1272746"/>
            <a:ext cx="10515600" cy="558525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41"/>
          <p:cNvPicPr preferRelativeResize="0"/>
          <p:nvPr/>
        </p:nvPicPr>
        <p:blipFill rotWithShape="1">
          <a:blip r:embed="rId3">
            <a:alphaModFix amt="40000"/>
          </a:blip>
          <a:srcRect b="0" l="0" r="0" t="0"/>
          <a:stretch/>
        </p:blipFill>
        <p:spPr>
          <a:xfrm>
            <a:off x="20" y="10"/>
            <a:ext cx="12191980" cy="6857990"/>
          </a:xfrm>
          <a:prstGeom prst="rect">
            <a:avLst/>
          </a:prstGeom>
          <a:noFill/>
          <a:ln>
            <a:noFill/>
          </a:ln>
        </p:spPr>
      </p:pic>
      <p:sp>
        <p:nvSpPr>
          <p:cNvPr id="262" name="Google Shape;262;p41"/>
          <p:cNvSpPr txBox="1"/>
          <p:nvPr>
            <p:ph type="title"/>
          </p:nvPr>
        </p:nvSpPr>
        <p:spPr>
          <a:xfrm>
            <a:off x="1600200" y="2386744"/>
            <a:ext cx="8991600" cy="1645920"/>
          </a:xfrm>
          <a:prstGeom prst="rect">
            <a:avLst/>
          </a:prstGeom>
          <a:noFill/>
          <a:ln cap="sq" cmpd="sng" w="38100">
            <a:solidFill>
              <a:schemeClr val="dk1"/>
            </a:solidFill>
            <a:prstDash val="solid"/>
            <a:miter lim="8000"/>
            <a:headEnd len="sm" w="sm" type="none"/>
            <a:tailEnd len="sm" w="sm" type="none"/>
          </a:ln>
        </p:spPr>
        <p:txBody>
          <a:bodyPr anchorCtr="1" anchor="ctr" bIns="182875" lIns="274300" spcFirstLastPara="1" rIns="274300" wrap="square" tIns="182875">
            <a:normAutofit/>
          </a:bodyPr>
          <a:lstStyle/>
          <a:p>
            <a:pPr indent="0" lvl="0" marL="0" rtl="0" algn="l">
              <a:lnSpc>
                <a:spcPct val="90000"/>
              </a:lnSpc>
              <a:spcBef>
                <a:spcPts val="0"/>
              </a:spcBef>
              <a:spcAft>
                <a:spcPts val="0"/>
              </a:spcAft>
              <a:buClr>
                <a:schemeClr val="dk1"/>
              </a:buClr>
              <a:buSzPts val="3800"/>
              <a:buFont typeface="Play"/>
              <a:buNone/>
            </a:pPr>
            <a:r>
              <a:rPr lang="en-US" sz="3800">
                <a:solidFill>
                  <a:schemeClr val="dk1"/>
                </a:solidFill>
              </a:rPr>
              <a:t>Southern Workers Action Summit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Play"/>
              <a:buNone/>
            </a:pPr>
            <a:r>
              <a:rPr lang="en-US"/>
              <a:t>Students At City College,1934</a:t>
            </a:r>
            <a:endParaRPr/>
          </a:p>
        </p:txBody>
      </p:sp>
      <p:sp>
        <p:nvSpPr>
          <p:cNvPr id="102" name="Google Shape;102;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en-US"/>
              <a:t>October 1934 protest against Italian Ambassador Augusto Rosso at City College of New York.</a:t>
            </a:r>
            <a:endParaRPr/>
          </a:p>
          <a:p>
            <a:pPr indent="-228600" lvl="0" marL="228600" rtl="0" algn="l">
              <a:lnSpc>
                <a:spcPct val="90000"/>
              </a:lnSpc>
              <a:spcBef>
                <a:spcPts val="1000"/>
              </a:spcBef>
              <a:spcAft>
                <a:spcPts val="0"/>
              </a:spcAft>
              <a:buClr>
                <a:schemeClr val="dk1"/>
              </a:buClr>
              <a:buSzPct val="100000"/>
              <a:buChar char="•"/>
            </a:pPr>
            <a:r>
              <a:rPr lang="en-US"/>
              <a:t>Rosso had been invited to speak at CCNY as an official representative of Benito Mussolini's fascist regime. Many students, objected strongly to giving a platform to a representative of a dictatorship that had destroyed labor unions, imprisoned political opponents, and suppressed academic freedom in Italy.</a:t>
            </a:r>
            <a:endParaRPr/>
          </a:p>
          <a:p>
            <a:pPr indent="-228600" lvl="0" marL="228600" rtl="0" algn="l">
              <a:lnSpc>
                <a:spcPct val="90000"/>
              </a:lnSpc>
              <a:spcBef>
                <a:spcPts val="1000"/>
              </a:spcBef>
              <a:spcAft>
                <a:spcPts val="0"/>
              </a:spcAft>
              <a:buClr>
                <a:schemeClr val="dk1"/>
              </a:buClr>
              <a:buSzPct val="100000"/>
              <a:buChar char="•"/>
            </a:pPr>
            <a:r>
              <a:rPr lang="en-US"/>
              <a:t>When Rosso arrived on campus, hundreds of students demonstrated against his appearance. The demonstrations became so disruptive that college authorities and police intervened. The event attracted considerable attention in the New York press and became a symbol of growing anti-fascist sentiment among students.</a:t>
            </a:r>
            <a:endParaRPr/>
          </a:p>
          <a:p>
            <a:pPr indent="-64135"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sp>
        <p:nvSpPr>
          <p:cNvPr id="268" name="Google Shape;268;p4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descr="Southern Worker Action Summit Unites Workers in the South ..." id="269" name="Google Shape;269;p42"/>
          <p:cNvPicPr preferRelativeResize="0"/>
          <p:nvPr/>
        </p:nvPicPr>
        <p:blipFill rotWithShape="1">
          <a:blip r:embed="rId3">
            <a:alphaModFix/>
          </a:blip>
          <a:srcRect b="0" l="0" r="0" t="0"/>
          <a:stretch/>
        </p:blipFill>
        <p:spPr>
          <a:xfrm>
            <a:off x="1524000" y="0"/>
            <a:ext cx="9144000" cy="6858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3"/>
          <p:cNvSpPr txBox="1"/>
          <p:nvPr>
            <p:ph type="title"/>
          </p:nvPr>
        </p:nvSpPr>
        <p:spPr>
          <a:xfrm>
            <a:off x="2231136" y="0"/>
            <a:ext cx="7729728" cy="56934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Play"/>
              <a:buNone/>
            </a:pPr>
            <a:r>
              <a:t/>
            </a:r>
            <a:endParaRPr/>
          </a:p>
        </p:txBody>
      </p:sp>
      <p:pic>
        <p:nvPicPr>
          <p:cNvPr id="275" name="Google Shape;275;p43"/>
          <p:cNvPicPr preferRelativeResize="0"/>
          <p:nvPr>
            <p:ph idx="1" type="body"/>
          </p:nvPr>
        </p:nvPicPr>
        <p:blipFill rotWithShape="1">
          <a:blip r:embed="rId3">
            <a:alphaModFix/>
          </a:blip>
          <a:srcRect b="0" l="0" r="0" t="0"/>
          <a:stretch/>
        </p:blipFill>
        <p:spPr>
          <a:xfrm>
            <a:off x="2230438" y="1075137"/>
            <a:ext cx="7731125" cy="51490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sp>
        <p:nvSpPr>
          <p:cNvPr id="281" name="Google Shape;281;p4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282" name="Google Shape;282;p44"/>
          <p:cNvPicPr preferRelativeResize="0"/>
          <p:nvPr/>
        </p:nvPicPr>
        <p:blipFill rotWithShape="1">
          <a:blip r:embed="rId3">
            <a:alphaModFix/>
          </a:blip>
          <a:srcRect b="0" l="0" r="0" t="0"/>
          <a:stretch/>
        </p:blipFill>
        <p:spPr>
          <a:xfrm>
            <a:off x="1276709" y="1240946"/>
            <a:ext cx="10420710" cy="498732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How are Reforms </a:t>
            </a:r>
            <a:br>
              <a:rPr lang="en-US"/>
            </a:br>
            <a:r>
              <a:rPr lang="en-US"/>
              <a:t>achieved Under Capitalism</a:t>
            </a:r>
            <a:endParaRPr/>
          </a:p>
        </p:txBody>
      </p:sp>
      <p:sp>
        <p:nvSpPr>
          <p:cNvPr id="288" name="Google Shape;288;p45"/>
          <p:cNvSpPr txBox="1"/>
          <p:nvPr>
            <p:ph idx="1" type="body"/>
          </p:nvPr>
        </p:nvSpPr>
        <p:spPr>
          <a:xfrm>
            <a:off x="2231136" y="2638044"/>
            <a:ext cx="7729728" cy="4038801"/>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ctr">
              <a:lnSpc>
                <a:spcPct val="90000"/>
              </a:lnSpc>
              <a:spcBef>
                <a:spcPts val="0"/>
              </a:spcBef>
              <a:spcAft>
                <a:spcPts val="0"/>
              </a:spcAft>
              <a:buClr>
                <a:schemeClr val="dk1"/>
              </a:buClr>
              <a:buSzPct val="100000"/>
              <a:buChar char="•"/>
            </a:pPr>
            <a:r>
              <a:rPr lang="en-US" sz="2800"/>
              <a:t>1935 National Labor Relations (Wagner) Act</a:t>
            </a:r>
            <a:endParaRPr/>
          </a:p>
          <a:p>
            <a:pPr indent="-64135" lvl="0" marL="228600" rtl="0" algn="ctr">
              <a:lnSpc>
                <a:spcPct val="90000"/>
              </a:lnSpc>
              <a:spcBef>
                <a:spcPts val="1000"/>
              </a:spcBef>
              <a:spcAft>
                <a:spcPts val="0"/>
              </a:spcAft>
              <a:buClr>
                <a:schemeClr val="dk1"/>
              </a:buClr>
              <a:buSzPct val="100000"/>
              <a:buNone/>
            </a:pPr>
            <a:r>
              <a:t/>
            </a:r>
            <a:endParaRPr sz="2800"/>
          </a:p>
          <a:p>
            <a:pPr indent="0" lvl="0" marL="0" rtl="0" algn="l">
              <a:lnSpc>
                <a:spcPct val="90000"/>
              </a:lnSpc>
              <a:spcBef>
                <a:spcPts val="1000"/>
              </a:spcBef>
              <a:spcAft>
                <a:spcPts val="0"/>
              </a:spcAft>
              <a:buClr>
                <a:schemeClr val="dk1"/>
              </a:buClr>
              <a:buSzPct val="100000"/>
              <a:buNone/>
            </a:pPr>
            <a:r>
              <a:rPr lang="en-US" sz="2800"/>
              <a:t>Passed as a result of mass strikes, led by revolutionary groups in 1934</a:t>
            </a:r>
            <a:endParaRPr/>
          </a:p>
          <a:p>
            <a:pPr indent="0" lvl="0" marL="0" rtl="0" algn="l">
              <a:lnSpc>
                <a:spcPct val="90000"/>
              </a:lnSpc>
              <a:spcBef>
                <a:spcPts val="1000"/>
              </a:spcBef>
              <a:spcAft>
                <a:spcPts val="0"/>
              </a:spcAft>
              <a:buClr>
                <a:schemeClr val="dk1"/>
              </a:buClr>
              <a:buSzPct val="100000"/>
              <a:buNone/>
            </a:pPr>
            <a:r>
              <a:rPr lang="en-US" sz="2800"/>
              <a:t>	1) Minneapolis Teamsters Strike, let by Trotskyists</a:t>
            </a:r>
            <a:endParaRPr/>
          </a:p>
          <a:p>
            <a:pPr indent="0" lvl="0" marL="0" rtl="0" algn="l">
              <a:lnSpc>
                <a:spcPct val="90000"/>
              </a:lnSpc>
              <a:spcBef>
                <a:spcPts val="1000"/>
              </a:spcBef>
              <a:spcAft>
                <a:spcPts val="0"/>
              </a:spcAft>
              <a:buClr>
                <a:schemeClr val="dk1"/>
              </a:buClr>
              <a:buSzPct val="100000"/>
              <a:buNone/>
            </a:pPr>
            <a:r>
              <a:rPr lang="en-US" sz="2800"/>
              <a:t>	2) San Francisco general strike, and coast wide longshore strike led by Harry Bridges and Communists</a:t>
            </a:r>
            <a:endParaRPr/>
          </a:p>
          <a:p>
            <a:pPr indent="0" lvl="0" marL="0" rtl="0" algn="l">
              <a:lnSpc>
                <a:spcPct val="90000"/>
              </a:lnSpc>
              <a:spcBef>
                <a:spcPts val="1000"/>
              </a:spcBef>
              <a:spcAft>
                <a:spcPts val="0"/>
              </a:spcAft>
              <a:buClr>
                <a:schemeClr val="dk1"/>
              </a:buClr>
              <a:buSzPct val="100000"/>
              <a:buNone/>
            </a:pPr>
            <a:r>
              <a:rPr lang="en-US" sz="2800"/>
              <a:t>	3) Toledo Auto-Lite Strike led by A.J. Muste and American Workers Party</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46"/>
          <p:cNvSpPr txBox="1"/>
          <p:nvPr>
            <p:ph type="title"/>
          </p:nvPr>
        </p:nvSpPr>
        <p:spPr>
          <a:xfrm>
            <a:off x="2231136" y="0"/>
            <a:ext cx="7729728" cy="124220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Play"/>
              <a:buNone/>
            </a:pPr>
            <a:r>
              <a:rPr lang="en-US"/>
              <a:t>1934 Minneapolis teamsters strike mass picket line</a:t>
            </a:r>
            <a:endParaRPr/>
          </a:p>
        </p:txBody>
      </p:sp>
      <p:pic>
        <p:nvPicPr>
          <p:cNvPr descr="1934 Minneapolis teamsters strike mass picket line, AI generated" id="294" name="Google Shape;294;p46"/>
          <p:cNvPicPr preferRelativeResize="0"/>
          <p:nvPr>
            <p:ph idx="1" type="body"/>
          </p:nvPr>
        </p:nvPicPr>
        <p:blipFill rotWithShape="1">
          <a:blip r:embed="rId3">
            <a:alphaModFix/>
          </a:blip>
          <a:srcRect b="0" l="0" r="0" t="0"/>
          <a:stretch/>
        </p:blipFill>
        <p:spPr>
          <a:xfrm>
            <a:off x="1570009" y="1242204"/>
            <a:ext cx="9765100" cy="514997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7"/>
          <p:cNvSpPr txBox="1"/>
          <p:nvPr>
            <p:ph type="title"/>
          </p:nvPr>
        </p:nvSpPr>
        <p:spPr>
          <a:xfrm>
            <a:off x="2231136" y="0"/>
            <a:ext cx="7729728" cy="1224951"/>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Play"/>
              <a:buNone/>
            </a:pPr>
            <a:r>
              <a:rPr lang="en-US"/>
              <a:t>1934 San Francisco Funeral March for Slain Workers</a:t>
            </a:r>
            <a:endParaRPr/>
          </a:p>
        </p:txBody>
      </p:sp>
      <p:pic>
        <p:nvPicPr>
          <p:cNvPr descr="1934 San Francisco strike funeral march Nick Bordoise Al Sperry, AI generated" id="300" name="Google Shape;300;p47"/>
          <p:cNvPicPr preferRelativeResize="0"/>
          <p:nvPr>
            <p:ph idx="1" type="body"/>
          </p:nvPr>
        </p:nvPicPr>
        <p:blipFill rotWithShape="1">
          <a:blip r:embed="rId3">
            <a:alphaModFix/>
          </a:blip>
          <a:srcRect b="0" l="0" r="0" t="0"/>
          <a:stretch/>
        </p:blipFill>
        <p:spPr>
          <a:xfrm>
            <a:off x="241541" y="1362974"/>
            <a:ext cx="11076316" cy="549502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8"/>
          <p:cNvSpPr txBox="1"/>
          <p:nvPr>
            <p:ph type="title"/>
          </p:nvPr>
        </p:nvSpPr>
        <p:spPr>
          <a:xfrm>
            <a:off x="2231136" y="0"/>
            <a:ext cx="7729728" cy="111797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Play"/>
              <a:buNone/>
            </a:pPr>
            <a:r>
              <a:rPr lang="en-US"/>
              <a:t>1964 Civil RightS Act</a:t>
            </a:r>
            <a:br>
              <a:rPr lang="en-US"/>
            </a:br>
            <a:r>
              <a:rPr lang="en-US"/>
              <a:t>1965 Voting Rights Act</a:t>
            </a:r>
            <a:endParaRPr/>
          </a:p>
        </p:txBody>
      </p:sp>
      <p:pic>
        <p:nvPicPr>
          <p:cNvPr id="307" name="Google Shape;307;p48"/>
          <p:cNvPicPr preferRelativeResize="0"/>
          <p:nvPr>
            <p:ph idx="1" type="body"/>
          </p:nvPr>
        </p:nvPicPr>
        <p:blipFill rotWithShape="1">
          <a:blip r:embed="rId3">
            <a:alphaModFix/>
          </a:blip>
          <a:srcRect b="0" l="0" r="0" t="0"/>
          <a:stretch/>
        </p:blipFill>
        <p:spPr>
          <a:xfrm>
            <a:off x="2230438" y="1242205"/>
            <a:ext cx="7731125" cy="486529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9"/>
          <p:cNvSpPr txBox="1"/>
          <p:nvPr>
            <p:ph type="title"/>
          </p:nvPr>
        </p:nvSpPr>
        <p:spPr>
          <a:xfrm>
            <a:off x="804672" y="964692"/>
            <a:ext cx="3066937" cy="118872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500"/>
              <a:buFont typeface="Play"/>
              <a:buNone/>
            </a:pPr>
            <a:r>
              <a:rPr lang="en-US" sz="1500"/>
              <a:t>Coal Safety</a:t>
            </a:r>
            <a:br>
              <a:rPr lang="en-US" sz="1500"/>
            </a:br>
            <a:r>
              <a:rPr lang="en-US" sz="1500"/>
              <a:t>1971 Occupational Safety and Health Act</a:t>
            </a:r>
            <a:endParaRPr/>
          </a:p>
        </p:txBody>
      </p:sp>
      <p:sp>
        <p:nvSpPr>
          <p:cNvPr id="313" name="Google Shape;313;p49"/>
          <p:cNvSpPr txBox="1"/>
          <p:nvPr>
            <p:ph idx="1" type="body"/>
          </p:nvPr>
        </p:nvSpPr>
        <p:spPr>
          <a:xfrm>
            <a:off x="803244" y="2638044"/>
            <a:ext cx="3063765" cy="326320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1969 1970 West Virginia black lung strike mass rally of miners at state capitol</a:t>
            </a:r>
            <a:endParaRPr/>
          </a:p>
        </p:txBody>
      </p:sp>
      <p:pic>
        <p:nvPicPr>
          <p:cNvPr descr="1969 1970 West Virginia black lung strike mass rally miners capitol, AI generated" id="314" name="Google Shape;314;p49"/>
          <p:cNvPicPr preferRelativeResize="0"/>
          <p:nvPr/>
        </p:nvPicPr>
        <p:blipFill rotWithShape="1">
          <a:blip r:embed="rId3">
            <a:alphaModFix/>
          </a:blip>
          <a:srcRect b="0" l="0" r="0" t="0"/>
          <a:stretch/>
        </p:blipFill>
        <p:spPr>
          <a:xfrm>
            <a:off x="5262278" y="1293275"/>
            <a:ext cx="5349240" cy="427939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sp>
        <p:nvSpPr>
          <p:cNvPr id="320" name="Google Shape;320;p5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sp>
        <p:nvSpPr>
          <p:cNvPr id="326" name="Google Shape;326;p5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sp>
        <p:nvSpPr>
          <p:cNvPr descr="Generated image: Anti-fascist protest at historic campus" id="108" name="Google Shape;108;p16"/>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id="109" name="Google Shape;109;p16"/>
          <p:cNvPicPr preferRelativeResize="0"/>
          <p:nvPr>
            <p:ph idx="1" type="body"/>
          </p:nvPr>
        </p:nvPicPr>
        <p:blipFill rotWithShape="1">
          <a:blip r:embed="rId3">
            <a:alphaModFix/>
          </a:blip>
          <a:srcRect b="0" l="0" r="0" t="0"/>
          <a:stretch/>
        </p:blipFill>
        <p:spPr>
          <a:xfrm>
            <a:off x="2860010" y="1825625"/>
            <a:ext cx="6471980" cy="435133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sp>
        <p:nvSpPr>
          <p:cNvPr id="332" name="Google Shape;332;p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4400"/>
              <a:buFont typeface="Play"/>
              <a:buNone/>
            </a:pPr>
            <a:r>
              <a:rPr lang="en-US">
                <a:solidFill>
                  <a:srgbClr val="C00000"/>
                </a:solidFill>
              </a:rPr>
              <a:t>Hands Off Ethiopia, 1935</a:t>
            </a:r>
            <a:endParaRPr/>
          </a:p>
        </p:txBody>
      </p:sp>
      <p:sp>
        <p:nvSpPr>
          <p:cNvPr id="115" name="Google Shape;115;p17"/>
          <p:cNvSpPr txBox="1"/>
          <p:nvPr>
            <p:ph idx="1" type="body"/>
          </p:nvPr>
        </p:nvSpPr>
        <p:spPr>
          <a:xfrm>
            <a:off x="838200" y="1392865"/>
            <a:ext cx="10515600" cy="5284382"/>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Char char="•"/>
            </a:pPr>
            <a:r>
              <a:rPr lang="en-US"/>
              <a:t>The Italian invasion of Ethiopia in 1935 . Ethiopia was one of the few independent African states and a powerful symbol for Black people worldwide.</a:t>
            </a:r>
            <a:endParaRPr/>
          </a:p>
          <a:p>
            <a:pPr indent="-228600" lvl="0" marL="228600" rtl="0" algn="l">
              <a:lnSpc>
                <a:spcPct val="90000"/>
              </a:lnSpc>
              <a:spcBef>
                <a:spcPts val="1000"/>
              </a:spcBef>
              <a:spcAft>
                <a:spcPts val="0"/>
              </a:spcAft>
              <a:buClr>
                <a:schemeClr val="dk1"/>
              </a:buClr>
              <a:buSzPct val="100000"/>
              <a:buChar char="•"/>
            </a:pPr>
            <a:r>
              <a:rPr lang="en-US"/>
              <a:t>On August 3, 1935, 25,000 Black and white demonstrators marched in Harlem against Mussolini's threatened invasion. The demonstration brought together Black labor groups, Pan-Africanists, religious organizations, Italian anti-fascists, and left-wing organizations. </a:t>
            </a:r>
            <a:endParaRPr/>
          </a:p>
          <a:p>
            <a:pPr indent="-228600" lvl="0" marL="228600" rtl="0" algn="l">
              <a:lnSpc>
                <a:spcPct val="90000"/>
              </a:lnSpc>
              <a:spcBef>
                <a:spcPts val="1000"/>
              </a:spcBef>
              <a:spcAft>
                <a:spcPts val="0"/>
              </a:spcAft>
              <a:buClr>
                <a:schemeClr val="dk1"/>
              </a:buClr>
              <a:buSzPct val="100000"/>
              <a:buChar char="•"/>
            </a:pPr>
            <a:r>
              <a:rPr lang="en-US"/>
              <a:t>The "Hands Off Ethiopia" movement became a major expression of Black anti-fascism. Many African Americans viewed the Ethiopian struggle as part of a global fight against white supremacy, colonialism, and fascism. </a:t>
            </a:r>
            <a:endParaRPr/>
          </a:p>
          <a:p>
            <a:pPr indent="-228600" lvl="0" marL="228600" rtl="0" algn="l">
              <a:lnSpc>
                <a:spcPct val="90000"/>
              </a:lnSpc>
              <a:spcBef>
                <a:spcPts val="1000"/>
              </a:spcBef>
              <a:spcAft>
                <a:spcPts val="0"/>
              </a:spcAft>
              <a:buClr>
                <a:schemeClr val="dk1"/>
              </a:buClr>
              <a:buSzPct val="100000"/>
              <a:buChar char="•"/>
            </a:pPr>
            <a:r>
              <a:rPr lang="en-US"/>
              <a:t>Important figures associated with Ethiopia solidarity included: W. E. B. Du Bois, Paul Robeson, C. L. R. James, George Padmore, A. Philip Randolph, Langston Hughes</a:t>
            </a:r>
            <a:endParaRPr/>
          </a:p>
          <a:p>
            <a:pPr indent="-228600" lvl="0" marL="228600" rtl="0" algn="l">
              <a:lnSpc>
                <a:spcPct val="90000"/>
              </a:lnSpc>
              <a:spcBef>
                <a:spcPts val="1000"/>
              </a:spcBef>
              <a:spcAft>
                <a:spcPts val="0"/>
              </a:spcAft>
              <a:buClr>
                <a:schemeClr val="dk1"/>
              </a:buClr>
              <a:buSzPct val="100000"/>
              <a:buChar char="•"/>
            </a:pPr>
            <a:r>
              <a:rPr lang="en-US"/>
              <a:t>For many Black radicals, Ethiopia was the issue that fused anti-racism, anti-colonialism, and anti-fascism into a single political outlook.</a:t>
            </a:r>
            <a:endParaRPr/>
          </a:p>
          <a:p>
            <a:pPr indent="-64135"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21" name="Google Shape;121;p18"/>
          <p:cNvPicPr preferRelativeResize="0"/>
          <p:nvPr>
            <p:ph idx="1" type="body"/>
          </p:nvPr>
        </p:nvPicPr>
        <p:blipFill rotWithShape="1">
          <a:blip r:embed="rId3">
            <a:alphaModFix/>
          </a:blip>
          <a:srcRect b="0" l="0" r="0" t="0"/>
          <a:stretch/>
        </p:blipFill>
        <p:spPr>
          <a:xfrm>
            <a:off x="2945247" y="1825625"/>
            <a:ext cx="6301505" cy="435133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Play"/>
              <a:buNone/>
            </a:pPr>
            <a:r>
              <a:rPr lang="en-US"/>
              <a:t>Spain, Union Square</a:t>
            </a:r>
            <a:endParaRPr/>
          </a:p>
        </p:txBody>
      </p:sp>
      <p:pic>
        <p:nvPicPr>
          <p:cNvPr id="127" name="Google Shape;127;p19"/>
          <p:cNvPicPr preferRelativeResize="0"/>
          <p:nvPr>
            <p:ph idx="1" type="body"/>
          </p:nvPr>
        </p:nvPicPr>
        <p:blipFill rotWithShape="1">
          <a:blip r:embed="rId3">
            <a:alphaModFix/>
          </a:blip>
          <a:srcRect b="0" l="0" r="0" t="0"/>
          <a:stretch/>
        </p:blipFill>
        <p:spPr>
          <a:xfrm>
            <a:off x="3259142" y="1825625"/>
            <a:ext cx="5673715" cy="435133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Play"/>
              <a:buNone/>
            </a:pPr>
            <a:r>
              <a:rPr lang="en-US"/>
              <a:t>Abraham Lincoln Brigade</a:t>
            </a:r>
            <a:endParaRPr/>
          </a:p>
        </p:txBody>
      </p:sp>
      <p:pic>
        <p:nvPicPr>
          <p:cNvPr id="133" name="Google Shape;133;p20"/>
          <p:cNvPicPr preferRelativeResize="0"/>
          <p:nvPr>
            <p:ph idx="1" type="body"/>
          </p:nvPr>
        </p:nvPicPr>
        <p:blipFill rotWithShape="1">
          <a:blip r:embed="rId3">
            <a:alphaModFix/>
          </a:blip>
          <a:srcRect b="0" l="0" r="0" t="0"/>
          <a:stretch/>
        </p:blipFill>
        <p:spPr>
          <a:xfrm>
            <a:off x="3195108" y="1825625"/>
            <a:ext cx="5801784" cy="435133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t/>
            </a:r>
            <a:endParaRPr/>
          </a:p>
        </p:txBody>
      </p:sp>
      <p:pic>
        <p:nvPicPr>
          <p:cNvPr id="139" name="Google Shape;139;p21"/>
          <p:cNvPicPr preferRelativeResize="0"/>
          <p:nvPr>
            <p:ph idx="1" type="body"/>
          </p:nvPr>
        </p:nvPicPr>
        <p:blipFill rotWithShape="1">
          <a:blip r:embed="rId3">
            <a:alphaModFix/>
          </a:blip>
          <a:srcRect b="0" l="0" r="0" t="0"/>
          <a:stretch/>
        </p:blipFill>
        <p:spPr>
          <a:xfrm>
            <a:off x="1408670" y="1863684"/>
            <a:ext cx="9675339" cy="480218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